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20"/>
  </p:notesMasterIdLst>
  <p:handoutMasterIdLst>
    <p:handoutMasterId r:id="rId21"/>
  </p:handoutMasterIdLst>
  <p:sldIdLst>
    <p:sldId id="256" r:id="rId2"/>
    <p:sldId id="280" r:id="rId3"/>
    <p:sldId id="281" r:id="rId4"/>
    <p:sldId id="283" r:id="rId5"/>
    <p:sldId id="284" r:id="rId6"/>
    <p:sldId id="285" r:id="rId7"/>
    <p:sldId id="286" r:id="rId8"/>
    <p:sldId id="287" r:id="rId9"/>
    <p:sldId id="262" r:id="rId10"/>
    <p:sldId id="263" r:id="rId11"/>
    <p:sldId id="288" r:id="rId12"/>
    <p:sldId id="289" r:id="rId13"/>
    <p:sldId id="293" r:id="rId14"/>
    <p:sldId id="295" r:id="rId15"/>
    <p:sldId id="290" r:id="rId16"/>
    <p:sldId id="294" r:id="rId17"/>
    <p:sldId id="291" r:id="rId18"/>
    <p:sldId id="292" r:id="rId19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Constantia" panose="02030602050306030303" pitchFamily="18" charset="0"/>
      <p:regular r:id="rId32"/>
      <p:bold r:id="rId33"/>
      <p:italic r:id="rId34"/>
      <p:boldItalic r:id="rId35"/>
    </p:embeddedFont>
    <p:embeddedFont>
      <p:font typeface="Roboto Mono" pitchFamily="2" charset="0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6E9AA8-CA7D-480C-B26B-2283DCCC8539}" v="135" dt="2020-04-20T14:25:12.94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60"/>
    <p:restoredTop sz="94718"/>
  </p:normalViewPr>
  <p:slideViewPr>
    <p:cSldViewPr snapToGrid="0" snapToObjects="1">
      <p:cViewPr varScale="1">
        <p:scale>
          <a:sx n="99" d="100"/>
          <a:sy n="99" d="100"/>
        </p:scale>
        <p:origin x="184" y="5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20" Type="http://schemas.openxmlformats.org/officeDocument/2006/relationships/notesMaster" Target="notesMasters/notesMaster1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CB6E9AA8-CA7D-480C-B26B-2283DCCC8539}"/>
    <pc:docChg chg="modSld">
      <pc:chgData name="Hewner, Mike" userId="7f3f83dd-6dfb-4127-a87f-c1714bd4fac9" providerId="ADAL" clId="{CB6E9AA8-CA7D-480C-B26B-2283DCCC8539}" dt="2020-04-20T14:25:12.942" v="7" actId="20577"/>
      <pc:docMkLst>
        <pc:docMk/>
      </pc:docMkLst>
      <pc:sldChg chg="modSp">
        <pc:chgData name="Hewner, Mike" userId="7f3f83dd-6dfb-4127-a87f-c1714bd4fac9" providerId="ADAL" clId="{CB6E9AA8-CA7D-480C-B26B-2283DCCC8539}" dt="2020-04-20T14:25:12.942" v="7" actId="20577"/>
        <pc:sldMkLst>
          <pc:docMk/>
          <pc:sldMk cId="955772676" sldId="294"/>
        </pc:sldMkLst>
        <pc:spChg chg="mod">
          <ac:chgData name="Hewner, Mike" userId="7f3f83dd-6dfb-4127-a87f-c1714bd4fac9" providerId="ADAL" clId="{CB6E9AA8-CA7D-480C-B26B-2283DCCC8539}" dt="2020-04-20T14:25:12.942" v="7" actId="20577"/>
          <ac:spMkLst>
            <pc:docMk/>
            <pc:sldMk cId="955772676" sldId="294"/>
            <ac:spMk id="6" creationId="{632C5E19-6810-4981-8BCE-22CA19FE6D3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gif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ac9d1169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7ac9d1169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0683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ac9d116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7ac9d116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8699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ac9d116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7ac9d116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3566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reenteapress.com/semaphores/LittleBookOfSemaphores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ages.cs.wisc.edu/~remzi/OSTEP/threads-bugs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Deadlock and Starvation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Thursday, January 20,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Bug: </a:t>
            </a:r>
            <a:r>
              <a:rPr lang="en">
                <a:solidFill>
                  <a:srgbClr val="DCB439"/>
                </a:solidFill>
              </a:rPr>
              <a:t>Dining Philosophers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23" name="Google Shape;123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get_forks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 err="1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pthread_mutex_lock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(forks[left(p)])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 err="1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pthread_mutex_lock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(forks[right(p)])</a:t>
            </a:r>
            <a:br>
              <a:rPr lang="en" sz="2400" dirty="0">
                <a:latin typeface="Consolas"/>
                <a:ea typeface="Consolas"/>
                <a:cs typeface="Consolas"/>
                <a:sym typeface="Consolas"/>
              </a:rPr>
            </a:b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put_forks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 err="1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pthread_mutex_unlock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(forks[left(p)])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 err="1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pthread_mutex_unlock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(forks[right(p)])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" name="Google Shape;124;p27"/>
          <p:cNvSpPr txBox="1">
            <a:spLocks noGrp="1"/>
          </p:cNvSpPr>
          <p:nvPr>
            <p:ph type="body" idx="4294967295"/>
          </p:nvPr>
        </p:nvSpPr>
        <p:spPr>
          <a:xfrm>
            <a:off x="8758238" y="1600200"/>
            <a:ext cx="3433762" cy="496728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lang="en" sz="2400" b="1" dirty="0">
                <a:solidFill>
                  <a:srgbClr val="DCB439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get_forks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eat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put_forks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25" name="Google Shape;125;p27" descr="dining-philosophers-problem-small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7000" y="1600199"/>
            <a:ext cx="2393850" cy="2401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3189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1C1B3-5AD2-4CBC-9D26-FF361266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prevent deadlock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DF8A0-066A-43A2-9492-6C0A2A0B8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any of these four conditions are not met, deadlock cannot occur.</a:t>
            </a:r>
          </a:p>
        </p:txBody>
      </p:sp>
      <p:sp>
        <p:nvSpPr>
          <p:cNvPr id="4" name="Google Shape;131;p28">
            <a:extLst>
              <a:ext uri="{FF2B5EF4-FFF2-40B4-BE49-F238E27FC236}">
                <a16:creationId xmlns:a16="http://schemas.microsoft.com/office/drawing/2014/main" id="{EDEC47F3-055B-43C8-BD68-0923801EBC67}"/>
              </a:ext>
            </a:extLst>
          </p:cNvPr>
          <p:cNvSpPr txBox="1">
            <a:spLocks/>
          </p:cNvSpPr>
          <p:nvPr/>
        </p:nvSpPr>
        <p:spPr>
          <a:xfrm>
            <a:off x="977153" y="2496670"/>
            <a:ext cx="3994500" cy="4967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51F1C"/>
              </a:buClr>
              <a:buFont typeface="Wingdings" pitchFamily="2" charset="2"/>
              <a:buChar char="q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Wingdings" pitchFamily="2" charset="2"/>
              <a:buChar char="Ø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19100">
              <a:lnSpc>
                <a:spcPct val="100000"/>
              </a:lnSpc>
              <a:spcBef>
                <a:spcPts val="600"/>
              </a:spcBef>
              <a:buSzPts val="3000"/>
              <a:buFont typeface="Wingdings" pitchFamily="2" charset="2"/>
              <a:buAutoNum type="arabicPeriod"/>
            </a:pPr>
            <a:r>
              <a:rPr lang="en-US" b="1">
                <a:solidFill>
                  <a:srgbClr val="4A3651"/>
                </a:solidFill>
              </a:rPr>
              <a:t>Mutual Exclusion</a:t>
            </a:r>
            <a:br>
              <a:rPr lang="en-US"/>
            </a:br>
            <a:r>
              <a:rPr lang="en-US" sz="2400"/>
              <a:t>Threads claim exclusive control of resources</a:t>
            </a:r>
            <a:br>
              <a:rPr lang="en-US"/>
            </a:br>
            <a:br>
              <a:rPr lang="en-US"/>
            </a:br>
            <a:endParaRPr lang="en-US"/>
          </a:p>
          <a:p>
            <a:pPr marL="457200" indent="-419100">
              <a:lnSpc>
                <a:spcPct val="100000"/>
              </a:lnSpc>
              <a:spcBef>
                <a:spcPts val="0"/>
              </a:spcBef>
              <a:buSzPts val="3000"/>
              <a:buFont typeface="Wingdings" pitchFamily="2" charset="2"/>
              <a:buAutoNum type="arabicPeriod"/>
            </a:pPr>
            <a:r>
              <a:rPr lang="en-US" b="1">
                <a:solidFill>
                  <a:srgbClr val="999623"/>
                </a:solidFill>
              </a:rPr>
              <a:t>Hold-and-Wait</a:t>
            </a:r>
            <a:br>
              <a:rPr lang="en-US"/>
            </a:br>
            <a:r>
              <a:rPr lang="en-US" sz="2400"/>
              <a:t>Threads hold resources while waiting for additional resources</a:t>
            </a:r>
            <a:endParaRPr lang="en-US" sz="2400" dirty="0"/>
          </a:p>
        </p:txBody>
      </p:sp>
      <p:sp>
        <p:nvSpPr>
          <p:cNvPr id="5" name="Google Shape;132;p28">
            <a:extLst>
              <a:ext uri="{FF2B5EF4-FFF2-40B4-BE49-F238E27FC236}">
                <a16:creationId xmlns:a16="http://schemas.microsoft.com/office/drawing/2014/main" id="{12716599-4722-4A32-9223-5BDF76CC1762}"/>
              </a:ext>
            </a:extLst>
          </p:cNvPr>
          <p:cNvSpPr txBox="1">
            <a:spLocks/>
          </p:cNvSpPr>
          <p:nvPr/>
        </p:nvSpPr>
        <p:spPr>
          <a:xfrm>
            <a:off x="6144556" y="2496670"/>
            <a:ext cx="39945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19100">
              <a:spcBef>
                <a:spcPts val="600"/>
              </a:spcBef>
              <a:buSzPts val="3000"/>
              <a:buFont typeface="Arial" panose="020B0604020202020204" pitchFamily="34" charset="0"/>
              <a:buAutoNum type="arabicPeriod" startAt="3"/>
            </a:pPr>
            <a:r>
              <a:rPr lang="en-US" b="1">
                <a:solidFill>
                  <a:srgbClr val="DCB439"/>
                </a:solidFill>
              </a:rPr>
              <a:t>No Preemption</a:t>
            </a:r>
            <a:br>
              <a:rPr lang="en-US" b="1">
                <a:solidFill>
                  <a:srgbClr val="DCB439"/>
                </a:solidFill>
              </a:rPr>
            </a:br>
            <a:r>
              <a:rPr lang="en-US" sz="2400"/>
              <a:t>Resources cannot be forcibly removed from threads holding them</a:t>
            </a:r>
            <a:br>
              <a:rPr lang="en-US"/>
            </a:br>
            <a:endParaRPr lang="en-US"/>
          </a:p>
          <a:p>
            <a:pPr marL="457200" indent="-419100">
              <a:spcBef>
                <a:spcPts val="0"/>
              </a:spcBef>
              <a:buSzPts val="3000"/>
              <a:buFont typeface="Arial" panose="020B0604020202020204" pitchFamily="34" charset="0"/>
              <a:buAutoNum type="arabicPeriod" startAt="3"/>
            </a:pPr>
            <a:r>
              <a:rPr lang="en-US" b="1">
                <a:solidFill>
                  <a:srgbClr val="5F1709"/>
                </a:solidFill>
              </a:rPr>
              <a:t>Circular wait</a:t>
            </a:r>
            <a:br>
              <a:rPr lang="en-US" b="1">
                <a:solidFill>
                  <a:srgbClr val="5F1709"/>
                </a:solidFill>
              </a:rPr>
            </a:br>
            <a:r>
              <a:rPr lang="en-US" sz="2400"/>
              <a:t>There exists a circular chain of threads such that each thread holds one or more resources needed by another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52101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2C48E-70FC-4430-A31B-B9E98A5FA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Prevention: Circular Wait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9582C-9990-4DE0-B917-490441F6D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6140" y="1825625"/>
            <a:ext cx="6817659" cy="4895850"/>
          </a:xfrm>
        </p:spPr>
        <p:txBody>
          <a:bodyPr/>
          <a:lstStyle/>
          <a:p>
            <a:r>
              <a:rPr lang="en-US" dirty="0"/>
              <a:t>How to quick solve the circular wait here?</a:t>
            </a:r>
          </a:p>
          <a:p>
            <a:endParaRPr lang="en-US" dirty="0"/>
          </a:p>
          <a:p>
            <a:r>
              <a:rPr lang="en-US" dirty="0"/>
              <a:t>The most straightforward way to do that is to provide a </a:t>
            </a:r>
            <a:r>
              <a:rPr lang="en-US" dirty="0">
                <a:solidFill>
                  <a:srgbClr val="751F1C"/>
                </a:solidFill>
              </a:rPr>
              <a:t>total ordering </a:t>
            </a:r>
            <a:r>
              <a:rPr lang="en-US" dirty="0"/>
              <a:t>on lock acquisition.</a:t>
            </a:r>
          </a:p>
          <a:p>
            <a:pPr lvl="1"/>
            <a:r>
              <a:rPr lang="en-US" dirty="0"/>
              <a:t>Always acquire (or wait) s1 before s2 in this case.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078230-9C4C-48B3-BFC4-AA1B0459570A}"/>
              </a:ext>
            </a:extLst>
          </p:cNvPr>
          <p:cNvSpPr/>
          <p:nvPr/>
        </p:nvSpPr>
        <p:spPr>
          <a:xfrm>
            <a:off x="968188" y="1502688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>
                <a:solidFill>
                  <a:srgbClr val="9C27B0"/>
                </a:solidFill>
                <a:latin typeface="Roboto Mono"/>
              </a:rPr>
              <a:t>sem_t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T2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}</a:t>
            </a:r>
            <a:endParaRPr lang="pt-BR" dirty="0"/>
          </a:p>
          <a:p>
            <a:br>
              <a:rPr lang="pt-BR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76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8348C-AC08-47CF-BFF8-8E7A7E309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A77EC-8210-440A-98CD-B9B211AFC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a look at </a:t>
            </a:r>
            <a:r>
              <a:rPr lang="en-US" dirty="0" err="1"/>
              <a:t>abcd.c</a:t>
            </a:r>
            <a:endParaRPr lang="en-US" dirty="0"/>
          </a:p>
          <a:p>
            <a:r>
              <a:rPr lang="en-US" dirty="0"/>
              <a:t>Answer the question and modify the code</a:t>
            </a:r>
          </a:p>
          <a:p>
            <a:r>
              <a:rPr lang="en-US" dirty="0"/>
              <a:t>After you’re done, peek at the solution and make sure you got it right</a:t>
            </a:r>
          </a:p>
        </p:txBody>
      </p:sp>
    </p:spTree>
    <p:extLst>
      <p:ext uri="{BB962C8B-B14F-4D97-AF65-F5344CB8AC3E}">
        <p14:creationId xmlns:p14="http://schemas.microsoft.com/office/powerpoint/2010/main" val="1244186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DCB439"/>
                </a:solidFill>
              </a:rPr>
              <a:t>Dining Philosophers </a:t>
            </a:r>
            <a:r>
              <a:rPr lang="en-US" dirty="0">
                <a:solidFill>
                  <a:srgbClr val="DCB439"/>
                </a:solidFill>
              </a:rPr>
              <a:t>Ordering Solution</a:t>
            </a:r>
            <a:endParaRPr dirty="0">
              <a:solidFill>
                <a:srgbClr val="DCB439"/>
              </a:solidFill>
            </a:endParaRPr>
          </a:p>
        </p:txBody>
      </p:sp>
      <p:pic>
        <p:nvPicPr>
          <p:cNvPr id="125" name="Google Shape;125;p27" descr="dining-philosophers-problem-small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4381" y="2052781"/>
            <a:ext cx="3915946" cy="36183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D31669-4878-438F-884A-BE4900D18C5D}"/>
              </a:ext>
            </a:extLst>
          </p:cNvPr>
          <p:cNvSpPr txBox="1"/>
          <p:nvPr/>
        </p:nvSpPr>
        <p:spPr>
          <a:xfrm>
            <a:off x="4701309" y="5740832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31F6B9-F317-4EEA-8D11-89CF7DBF9C7E}"/>
              </a:ext>
            </a:extLst>
          </p:cNvPr>
          <p:cNvSpPr txBox="1"/>
          <p:nvPr/>
        </p:nvSpPr>
        <p:spPr>
          <a:xfrm>
            <a:off x="6890327" y="4332287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C4833B-DA48-41A6-AF5E-A3DC2666F7A3}"/>
              </a:ext>
            </a:extLst>
          </p:cNvPr>
          <p:cNvSpPr txBox="1"/>
          <p:nvPr/>
        </p:nvSpPr>
        <p:spPr>
          <a:xfrm>
            <a:off x="6096000" y="187079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69DA08-94EC-49A2-AFB8-2D045802DE19}"/>
              </a:ext>
            </a:extLst>
          </p:cNvPr>
          <p:cNvSpPr txBox="1"/>
          <p:nvPr/>
        </p:nvSpPr>
        <p:spPr>
          <a:xfrm>
            <a:off x="3477491" y="1876280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2E9CC0-5539-4E2F-99E4-D1B009B14154}"/>
              </a:ext>
            </a:extLst>
          </p:cNvPr>
          <p:cNvSpPr txBox="1"/>
          <p:nvPr/>
        </p:nvSpPr>
        <p:spPr>
          <a:xfrm>
            <a:off x="2694726" y="4382649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258E9D-F49F-4B27-93EF-0245AAAD21D6}"/>
              </a:ext>
            </a:extLst>
          </p:cNvPr>
          <p:cNvSpPr txBox="1"/>
          <p:nvPr/>
        </p:nvSpPr>
        <p:spPr>
          <a:xfrm>
            <a:off x="8192655" y="2336800"/>
            <a:ext cx="3094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Philosophers always pick up lowest first, then highest</a:t>
            </a:r>
          </a:p>
        </p:txBody>
      </p:sp>
    </p:spTree>
    <p:extLst>
      <p:ext uri="{BB962C8B-B14F-4D97-AF65-F5344CB8AC3E}">
        <p14:creationId xmlns:p14="http://schemas.microsoft.com/office/powerpoint/2010/main" val="3816893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7A46A-D8A8-4F94-B1A7-03066F46A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Prevention: Hold-and-wait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422F4-A7EB-40F5-8BD8-9FF24B032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8518" y="1825625"/>
            <a:ext cx="6405282" cy="4895850"/>
          </a:xfrm>
        </p:spPr>
        <p:txBody>
          <a:bodyPr/>
          <a:lstStyle/>
          <a:p>
            <a:r>
              <a:rPr lang="en-US" dirty="0"/>
              <a:t>If we don’t change the order, what else can we do to prevent the Hold-and-wait?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Grab them all or not at all!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1D27AF-71CC-4D0A-95CF-94410743B96B}"/>
              </a:ext>
            </a:extLst>
          </p:cNvPr>
          <p:cNvSpPr/>
          <p:nvPr/>
        </p:nvSpPr>
        <p:spPr>
          <a:xfrm>
            <a:off x="986118" y="1825625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>
                <a:solidFill>
                  <a:srgbClr val="9C27B0"/>
                </a:solidFill>
                <a:latin typeface="Roboto Mono"/>
              </a:rPr>
              <a:t>sem_t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T2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}</a:t>
            </a:r>
            <a:endParaRPr lang="pt-BR" dirty="0"/>
          </a:p>
          <a:p>
            <a:br>
              <a:rPr lang="pt-BR" dirty="0"/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D35951-6CC7-44D8-9752-B220B2C3F72E}"/>
              </a:ext>
            </a:extLst>
          </p:cNvPr>
          <p:cNvSpPr/>
          <p:nvPr/>
        </p:nvSpPr>
        <p:spPr>
          <a:xfrm>
            <a:off x="5665694" y="3718679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 //another lock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endParaRPr lang="en-US" dirty="0"/>
          </a:p>
          <a:p>
            <a:r>
              <a:rPr lang="pt-BR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62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7A46A-D8A8-4F94-B1A7-03066F46A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Prevention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422F4-A7EB-40F5-8BD8-9FF24B032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8518" y="1825625"/>
            <a:ext cx="6405282" cy="4895850"/>
          </a:xfrm>
        </p:spPr>
        <p:txBody>
          <a:bodyPr/>
          <a:lstStyle/>
          <a:p>
            <a:r>
              <a:rPr lang="en-US" dirty="0"/>
              <a:t>In its simplistic form, it does not maximize concurrency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D35951-6CC7-44D8-9752-B220B2C3F72E}"/>
              </a:ext>
            </a:extLst>
          </p:cNvPr>
          <p:cNvSpPr/>
          <p:nvPr/>
        </p:nvSpPr>
        <p:spPr>
          <a:xfrm>
            <a:off x="838200" y="1849759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onlyS1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 //another lock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</a:p>
          <a:p>
            <a:endParaRPr lang="en-US" dirty="0">
              <a:solidFill>
                <a:srgbClr val="3F51B5"/>
              </a:solidFill>
              <a:latin typeface="Roboto Mono"/>
            </a:endParaRPr>
          </a:p>
          <a:p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onlyS2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 //another lock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2C5E19-6810-4981-8BCE-22CA19FE6D33}"/>
              </a:ext>
            </a:extLst>
          </p:cNvPr>
          <p:cNvSpPr/>
          <p:nvPr/>
        </p:nvSpPr>
        <p:spPr>
          <a:xfrm>
            <a:off x="5442527" y="3372597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>
                <a:solidFill>
                  <a:srgbClr val="37474F"/>
                </a:solidFill>
                <a:latin typeface="Roboto Mono"/>
              </a:rPr>
              <a:t> bothS1S2</a:t>
            </a:r>
            <a:r>
              <a:rPr lang="en-US">
                <a:solidFill>
                  <a:srgbClr val="3F51B5"/>
                </a:solidFill>
                <a:latin typeface="Roboto Mono"/>
              </a:rPr>
              <a:t>(){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 //another lock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</a:p>
          <a:p>
            <a:r>
              <a:rPr lang="en-US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s2)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</a:p>
          <a:p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55772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E94A3-9AC2-4A63-87B9-44F9044A6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Prevention: No preemption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FCF9B-9C15-4648-BBCB-A36A0A97B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2212" y="1825625"/>
            <a:ext cx="5311588" cy="4895850"/>
          </a:xfrm>
        </p:spPr>
        <p:txBody>
          <a:bodyPr/>
          <a:lstStyle/>
          <a:p>
            <a:r>
              <a:rPr lang="en" dirty="0">
                <a:solidFill>
                  <a:srgbClr val="000000"/>
                </a:solidFill>
              </a:rPr>
              <a:t>Give up lock if can't get the next one and try again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F688AD-9E95-4129-B307-F95C6E19092F}"/>
              </a:ext>
            </a:extLst>
          </p:cNvPr>
          <p:cNvSpPr/>
          <p:nvPr/>
        </p:nvSpPr>
        <p:spPr>
          <a:xfrm>
            <a:off x="1237129" y="1825625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(){</a:t>
            </a:r>
            <a:endParaRPr lang="en-US" dirty="0"/>
          </a:p>
          <a:p>
            <a:pPr marL="457200"/>
            <a:r>
              <a:rPr lang="en-US" dirty="0">
                <a:solidFill>
                  <a:srgbClr val="3F51B5"/>
                </a:solidFill>
                <a:latin typeface="Roboto Mono"/>
              </a:rPr>
              <a:t>while(1){</a:t>
            </a:r>
            <a:endParaRPr lang="en-US" dirty="0"/>
          </a:p>
          <a:p>
            <a:pPr marL="457200"/>
            <a:r>
              <a:rPr lang="en-US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pthread_mutex_lock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(&amp;1);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if(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pthread_mutex_trylock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 == false);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endParaRPr lang="en-US" dirty="0"/>
          </a:p>
          <a:p>
            <a:pPr marL="457200" indent="457200"/>
            <a:r>
              <a:rPr lang="en-US" dirty="0">
                <a:solidFill>
                  <a:srgbClr val="3F51B5"/>
                </a:solidFill>
                <a:latin typeface="Roboto Mono"/>
              </a:rPr>
              <a:t>else</a:t>
            </a:r>
            <a:endParaRPr lang="en-US" dirty="0"/>
          </a:p>
          <a:p>
            <a:pPr marL="457200" indent="457200"/>
            <a:r>
              <a:rPr lang="en-US" dirty="0">
                <a:solidFill>
                  <a:srgbClr val="3F51B5"/>
                </a:solidFill>
                <a:latin typeface="Roboto Mono"/>
              </a:rPr>
              <a:t>break;</a:t>
            </a:r>
            <a:endParaRPr lang="en-US" dirty="0"/>
          </a:p>
          <a:p>
            <a:pPr marL="457200"/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pt-BR" dirty="0" err="1">
                <a:solidFill>
                  <a:srgbClr val="37474F"/>
                </a:solidFill>
                <a:latin typeface="Roboto Mono"/>
              </a:rPr>
              <a:t>pthread_mutex_unlock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endParaRPr lang="en-US" dirty="0"/>
          </a:p>
          <a:p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9314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64269-3A9F-42C4-AD45-4AA49C3C7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Prevention: Mutual exclusion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76F0D-02BD-45E2-9A67-0F08B3D0F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1152" y="1825625"/>
            <a:ext cx="5042647" cy="4895850"/>
          </a:xfrm>
        </p:spPr>
        <p:txBody>
          <a:bodyPr/>
          <a:lstStyle/>
          <a:p>
            <a:r>
              <a:rPr lang="en-US" dirty="0"/>
              <a:t>Don’t use lock. </a:t>
            </a:r>
          </a:p>
          <a:p>
            <a:endParaRPr lang="en-US" dirty="0"/>
          </a:p>
          <a:p>
            <a:r>
              <a:rPr lang="en-US" dirty="0"/>
              <a:t>Use powerful hardware instructions, you can build data structures in a manner that does not require explicit locking.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04A666-8D77-4F79-B14E-A88A74D9AF61}"/>
              </a:ext>
            </a:extLst>
          </p:cNvPr>
          <p:cNvSpPr/>
          <p:nvPr/>
        </p:nvSpPr>
        <p:spPr>
          <a:xfrm>
            <a:off x="838200" y="2284657"/>
            <a:ext cx="547295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 err="1">
                <a:solidFill>
                  <a:srgbClr val="9C27B0"/>
                </a:solidFill>
                <a:latin typeface="Roboto Mono"/>
              </a:rPr>
              <a:t>AtomicIncrement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*value,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amount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2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do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3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   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old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*value;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4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 err="1">
                <a:solidFill>
                  <a:srgbClr val="9C27B0"/>
                </a:solidFill>
                <a:latin typeface="Roboto Mono"/>
              </a:rPr>
              <a:t>TestAndSet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(value,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old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+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amount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old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5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893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endParaRPr lang="en-US" dirty="0">
              <a:hlinkClick r:id="rId3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endParaRPr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70BDB5-D3AF-4C65-82F3-8A1159174EA0}"/>
              </a:ext>
            </a:extLst>
          </p:cNvPr>
          <p:cNvSpPr txBox="1"/>
          <p:nvPr/>
        </p:nvSpPr>
        <p:spPr>
          <a:xfrm>
            <a:off x="968188" y="2008094"/>
            <a:ext cx="1020183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/>
              <a:t>What is deadlock?</a:t>
            </a:r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/>
              <a:t>Why do deadlocks occur?</a:t>
            </a:r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/>
              <a:t>How to prevent it?</a:t>
            </a:r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>
                <a:hlinkClick r:id="rId4"/>
              </a:rPr>
              <a:t>http://pages.cs.wisc.edu/~remzi/OSTEP/threads-bugs</a:t>
            </a:r>
            <a:r>
              <a:rPr lang="en-US" sz="3200">
                <a:hlinkClick r:id="rId4"/>
              </a:rPr>
              <a:t>.pdf</a:t>
            </a:r>
            <a:endParaRPr lang="en-US" sz="320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0D832-4342-45D6-A776-8077BD13F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Deadlock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2665A-6A28-4C1A-B64B-9497ACA49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buSzPct val="100000"/>
            </a:pPr>
            <a:r>
              <a:rPr lang="en-US" sz="3200" dirty="0"/>
              <a:t>A set of blocked processes </a:t>
            </a:r>
            <a:r>
              <a:rPr lang="en-US" sz="3200" dirty="0">
                <a:solidFill>
                  <a:srgbClr val="179779"/>
                </a:solidFill>
              </a:rPr>
              <a:t>each holding a resource</a:t>
            </a:r>
            <a:r>
              <a:rPr lang="en-US" sz="3200" dirty="0">
                <a:solidFill>
                  <a:srgbClr val="EAEAEA"/>
                </a:solidFill>
              </a:rPr>
              <a:t> </a:t>
            </a:r>
            <a:r>
              <a:rPr lang="en-US" sz="3200" dirty="0"/>
              <a:t>and</a:t>
            </a:r>
            <a:r>
              <a:rPr lang="en-US" sz="3200" dirty="0">
                <a:solidFill>
                  <a:srgbClr val="EAEAEA"/>
                </a:solidFill>
              </a:rPr>
              <a:t> </a:t>
            </a:r>
            <a:r>
              <a:rPr lang="en-US" sz="3200" dirty="0">
                <a:solidFill>
                  <a:srgbClr val="FF0000"/>
                </a:solidFill>
              </a:rPr>
              <a:t>waiting to acquire a resource </a:t>
            </a:r>
            <a:r>
              <a:rPr lang="en-US" sz="3200" dirty="0"/>
              <a:t>held by another process in the set</a:t>
            </a:r>
            <a:endParaRPr lang="en-US" dirty="0"/>
          </a:p>
          <a:p>
            <a:pPr>
              <a:lnSpc>
                <a:spcPct val="100000"/>
              </a:lnSpc>
              <a:buSzPct val="100000"/>
            </a:pPr>
            <a:r>
              <a:rPr lang="en-US" sz="3200" dirty="0"/>
              <a:t>Example </a:t>
            </a:r>
            <a:endParaRPr lang="en-US" dirty="0"/>
          </a:p>
          <a:p>
            <a:pPr lvl="1">
              <a:lnSpc>
                <a:spcPct val="100000"/>
              </a:lnSpc>
              <a:buSzPct val="100000"/>
              <a:buFont typeface="Wingdings" panose="05000000000000000000" pitchFamily="2" charset="2"/>
              <a:buChar char="q"/>
            </a:pPr>
            <a:r>
              <a:rPr lang="en-US" sz="2800" dirty="0"/>
              <a:t>System has 2 disk drives</a:t>
            </a:r>
            <a:endParaRPr lang="en-US" dirty="0"/>
          </a:p>
          <a:p>
            <a:pPr lvl="1">
              <a:lnSpc>
                <a:spcPct val="100000"/>
              </a:lnSpc>
              <a:buSzPct val="100000"/>
              <a:buFont typeface="Wingdings" panose="05000000000000000000" pitchFamily="2" charset="2"/>
              <a:buChar char="q"/>
            </a:pPr>
            <a:r>
              <a:rPr lang="en-US" sz="2800" dirty="0"/>
              <a:t>P1 and P2 </a:t>
            </a:r>
            <a:r>
              <a:rPr lang="en-US" sz="2800" dirty="0">
                <a:solidFill>
                  <a:srgbClr val="179779"/>
                </a:solidFill>
              </a:rPr>
              <a:t>each holds one </a:t>
            </a:r>
            <a:r>
              <a:rPr lang="en-US" sz="2800" dirty="0"/>
              <a:t>disk drive </a:t>
            </a:r>
            <a:r>
              <a:rPr lang="en-US" sz="2800" dirty="0">
                <a:solidFill>
                  <a:srgbClr val="FF0000"/>
                </a:solidFill>
              </a:rPr>
              <a:t>and each needs another one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109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D7036-67D6-435F-83B0-CBBBE89BE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Necessary condition for deadlock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6FCD7-905C-4569-99A0-8FC25671B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onstantia"/>
              </a:rPr>
              <a:t>Deadlock can arise if 4 conditions hold simultaneously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sz="2600" dirty="0">
                <a:solidFill>
                  <a:srgbClr val="179779"/>
                </a:solidFill>
                <a:latin typeface="Constantia"/>
              </a:rPr>
              <a:t>Mutual exclusion</a:t>
            </a:r>
            <a:endParaRPr lang="en-US" dirty="0"/>
          </a:p>
          <a:p>
            <a:pPr lvl="1">
              <a:lnSpc>
                <a:spcPct val="100000"/>
              </a:lnSpc>
              <a:buSzPct val="25000"/>
            </a:pPr>
            <a:r>
              <a:rPr lang="en-US" sz="2600" dirty="0">
                <a:latin typeface="Constantia"/>
              </a:rPr>
              <a:t>Only one process may use a resource at a time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sz="2600" dirty="0">
                <a:solidFill>
                  <a:srgbClr val="179779"/>
                </a:solidFill>
                <a:latin typeface="Constantia"/>
              </a:rPr>
              <a:t>Hold-and-wait</a:t>
            </a:r>
            <a:endParaRPr lang="en-US" dirty="0"/>
          </a:p>
          <a:p>
            <a:pPr lvl="1">
              <a:lnSpc>
                <a:spcPct val="100000"/>
              </a:lnSpc>
              <a:buSzPct val="25000"/>
            </a:pPr>
            <a:r>
              <a:rPr lang="en-US" sz="2600" dirty="0">
                <a:latin typeface="Constantia"/>
              </a:rPr>
              <a:t>A process holding at least one resource is waiting to acquire additional resources held by other processes 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sz="2600" dirty="0">
                <a:solidFill>
                  <a:srgbClr val="179779"/>
                </a:solidFill>
                <a:latin typeface="Constantia"/>
              </a:rPr>
              <a:t>No preemption</a:t>
            </a:r>
            <a:endParaRPr lang="en-US" dirty="0"/>
          </a:p>
          <a:p>
            <a:pPr lvl="1">
              <a:lnSpc>
                <a:spcPct val="100000"/>
              </a:lnSpc>
              <a:buSzPct val="25000"/>
            </a:pPr>
            <a:r>
              <a:rPr lang="en-US" sz="2600" dirty="0">
                <a:latin typeface="Constantia"/>
              </a:rPr>
              <a:t>a resource can be released only voluntarily by the process holding it, after that process has completed its task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174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4B3BA-D152-4401-A921-0AD91EC74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Necessary conditions for deadlock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81066-B580-400F-864D-7707C8120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179779"/>
                </a:solidFill>
                <a:latin typeface="Constantia"/>
              </a:rPr>
              <a:t>Circular wait</a:t>
            </a:r>
            <a:endParaRPr lang="en-US" dirty="0"/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dirty="0"/>
              <a:t>there exists a set </a:t>
            </a:r>
            <a:r>
              <a:rPr lang="en-US" dirty="0">
                <a:solidFill>
                  <a:srgbClr val="FF0000"/>
                </a:solidFill>
              </a:rPr>
              <a:t>{P1, P2, …, </a:t>
            </a:r>
            <a:r>
              <a:rPr lang="en-US" dirty="0" err="1">
                <a:solidFill>
                  <a:srgbClr val="FF0000"/>
                </a:solidFill>
              </a:rPr>
              <a:t>Pn</a:t>
            </a:r>
            <a:r>
              <a:rPr lang="en-US" dirty="0"/>
              <a:t>} of waiting processes such that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P1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/>
              <a:t>is waiting for a resource that is held by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P2</a:t>
            </a:r>
            <a:r>
              <a:rPr lang="en-US" dirty="0">
                <a:solidFill>
                  <a:srgbClr val="EAEAEA"/>
                </a:solidFill>
              </a:rPr>
              <a:t>, </a:t>
            </a:r>
            <a:endParaRPr lang="en-US" dirty="0"/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dirty="0">
                <a:solidFill>
                  <a:srgbClr val="FF0000"/>
                </a:solidFill>
              </a:rPr>
              <a:t>P2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/>
              <a:t>is waiting for a resource that is held by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P3</a:t>
            </a:r>
            <a:r>
              <a:rPr lang="en-US" dirty="0">
                <a:solidFill>
                  <a:srgbClr val="EAEAEA"/>
                </a:solidFill>
              </a:rPr>
              <a:t>, </a:t>
            </a:r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dirty="0"/>
              <a:t>……...</a:t>
            </a:r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dirty="0" err="1">
                <a:solidFill>
                  <a:srgbClr val="FF0000"/>
                </a:solidFill>
              </a:rPr>
              <a:t>Pn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/>
              <a:t>is waiting for a resource that is held by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P1</a:t>
            </a:r>
            <a:r>
              <a:rPr lang="en-US" dirty="0">
                <a:solidFill>
                  <a:srgbClr val="EAEAEA"/>
                </a:solidFill>
              </a:rPr>
              <a:t>, 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 descr="Image result for circular wait">
            <a:extLst>
              <a:ext uri="{FF2B5EF4-FFF2-40B4-BE49-F238E27FC236}">
                <a16:creationId xmlns:a16="http://schemas.microsoft.com/office/drawing/2014/main" id="{AF73939A-B939-44B1-8936-F6DCDC5E0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295" y="3132452"/>
            <a:ext cx="2787744" cy="283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0937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1D5FF-333F-428F-99DE-EE3C8B7B0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Deadlock with RAG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D2CC8-4A95-406F-8DFB-7657CCD12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Resource-Allocation Graph(RAG)</a:t>
            </a:r>
          </a:p>
          <a:p>
            <a:endParaRPr lang="en-US"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latin typeface="Constantia"/>
              </a:rPr>
              <a:t>A set of Vertices </a:t>
            </a:r>
            <a:r>
              <a:rPr lang="en-US" sz="3200" i="1" dirty="0">
                <a:latin typeface="Constantia"/>
              </a:rPr>
              <a:t>V</a:t>
            </a:r>
            <a:r>
              <a:rPr lang="en-US" sz="3200" dirty="0">
                <a:latin typeface="Constantia"/>
              </a:rPr>
              <a:t> and a set of Edges </a:t>
            </a:r>
            <a:r>
              <a:rPr lang="en-US" sz="3200" i="1" dirty="0">
                <a:latin typeface="Constantia"/>
              </a:rPr>
              <a:t>E</a:t>
            </a:r>
            <a:endParaRPr lang="en-US"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i="1" dirty="0">
                <a:latin typeface="Constantia"/>
              </a:rPr>
              <a:t>V</a:t>
            </a:r>
            <a:r>
              <a:rPr lang="en-US" sz="3200" dirty="0">
                <a:latin typeface="Constantia"/>
              </a:rPr>
              <a:t> is partitioned into two types:</a:t>
            </a:r>
            <a:endParaRPr lang="en-US" dirty="0"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US" sz="2800" i="1" dirty="0">
                <a:latin typeface="Constantia"/>
              </a:rPr>
              <a:t>P</a:t>
            </a:r>
            <a:r>
              <a:rPr lang="en-US" dirty="0">
                <a:latin typeface="Constantia"/>
              </a:rPr>
              <a:t> = {</a:t>
            </a:r>
            <a:r>
              <a:rPr lang="en-US" i="1" dirty="0">
                <a:latin typeface="Constantia"/>
              </a:rPr>
              <a:t>P</a:t>
            </a:r>
            <a:r>
              <a:rPr lang="en-US" dirty="0">
                <a:latin typeface="Constantia"/>
              </a:rPr>
              <a:t>1, </a:t>
            </a:r>
            <a:r>
              <a:rPr lang="en-US" i="1" dirty="0">
                <a:latin typeface="Constantia"/>
              </a:rPr>
              <a:t>P</a:t>
            </a:r>
            <a:r>
              <a:rPr lang="en-US" dirty="0">
                <a:latin typeface="Constantia"/>
              </a:rPr>
              <a:t>2, …, </a:t>
            </a:r>
            <a:r>
              <a:rPr lang="en-US" i="1" dirty="0" err="1">
                <a:latin typeface="Constantia"/>
              </a:rPr>
              <a:t>Pn</a:t>
            </a:r>
            <a:r>
              <a:rPr lang="en-US" dirty="0">
                <a:latin typeface="Constantia"/>
              </a:rPr>
              <a:t>}, the set consisting of all the processes in the system.</a:t>
            </a:r>
            <a:endParaRPr lang="en-US" dirty="0"/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sz="2800" i="1" dirty="0">
                <a:latin typeface="Constantia"/>
              </a:rPr>
              <a:t>R</a:t>
            </a:r>
            <a:r>
              <a:rPr lang="en-US" sz="2800" dirty="0">
                <a:latin typeface="Constantia"/>
              </a:rPr>
              <a:t> = {</a:t>
            </a:r>
            <a:r>
              <a:rPr lang="en-US" sz="2800" i="1" dirty="0">
                <a:latin typeface="Constantia"/>
              </a:rPr>
              <a:t>R</a:t>
            </a:r>
            <a:r>
              <a:rPr lang="en-US" sz="2800" dirty="0">
                <a:latin typeface="Constantia"/>
              </a:rPr>
              <a:t>1, </a:t>
            </a:r>
            <a:r>
              <a:rPr lang="en-US" sz="2800" i="1" dirty="0">
                <a:latin typeface="Constantia"/>
              </a:rPr>
              <a:t>R</a:t>
            </a:r>
            <a:r>
              <a:rPr lang="en-US" sz="2800" dirty="0">
                <a:latin typeface="Constantia"/>
              </a:rPr>
              <a:t>2, …, </a:t>
            </a:r>
            <a:r>
              <a:rPr lang="en-US" sz="2800" i="1" dirty="0">
                <a:latin typeface="Constantia"/>
              </a:rPr>
              <a:t>Rm</a:t>
            </a:r>
            <a:r>
              <a:rPr lang="en-US" sz="2800" dirty="0">
                <a:latin typeface="Constantia"/>
              </a:rPr>
              <a:t>}, the set consisting of all resource types in the system.</a:t>
            </a:r>
            <a:endParaRPr lang="en-US"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i="1" dirty="0">
                <a:latin typeface="Constantia"/>
              </a:rPr>
              <a:t>request edge</a:t>
            </a:r>
            <a:r>
              <a:rPr lang="en-US" sz="3200" dirty="0">
                <a:latin typeface="Constantia"/>
              </a:rPr>
              <a:t> – directed edge </a:t>
            </a:r>
            <a:r>
              <a:rPr lang="en-US" sz="3200" dirty="0">
                <a:solidFill>
                  <a:srgbClr val="FF0000"/>
                </a:solidFill>
                <a:latin typeface="Constantia"/>
              </a:rPr>
              <a:t>Pi </a:t>
            </a:r>
            <a:r>
              <a:rPr lang="en-US" sz="3200" dirty="0">
                <a:solidFill>
                  <a:srgbClr val="FF0000"/>
                </a:solidFill>
                <a:latin typeface="Symbol"/>
              </a:rPr>
              <a:t></a:t>
            </a:r>
            <a:r>
              <a:rPr lang="en-US" sz="3200" dirty="0">
                <a:solidFill>
                  <a:srgbClr val="FF0000"/>
                </a:solidFill>
                <a:latin typeface="Constantia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Constantia"/>
              </a:rPr>
              <a:t>Rj</a:t>
            </a:r>
            <a:endParaRPr lang="en-US" dirty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i="1" dirty="0">
                <a:latin typeface="Constantia"/>
              </a:rPr>
              <a:t>assignment edge</a:t>
            </a:r>
            <a:r>
              <a:rPr lang="en-US" sz="3200" dirty="0">
                <a:latin typeface="Constantia"/>
              </a:rPr>
              <a:t> – directed edge </a:t>
            </a:r>
            <a:r>
              <a:rPr lang="en-US" sz="3200" dirty="0" err="1">
                <a:solidFill>
                  <a:srgbClr val="FF0000"/>
                </a:solidFill>
                <a:latin typeface="Constantia"/>
              </a:rPr>
              <a:t>Rj</a:t>
            </a:r>
            <a:r>
              <a:rPr lang="en-US" sz="3200" dirty="0">
                <a:solidFill>
                  <a:srgbClr val="FF0000"/>
                </a:solidFill>
                <a:latin typeface="Symbol"/>
              </a:rPr>
              <a:t></a:t>
            </a:r>
            <a:r>
              <a:rPr lang="en-US" sz="3200" dirty="0">
                <a:solidFill>
                  <a:srgbClr val="FF0000"/>
                </a:solidFill>
                <a:latin typeface="Constantia"/>
              </a:rPr>
              <a:t> Pi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989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4395E-5930-42E6-B091-3839FB695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Allocation Graph (RAG)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F3F0B-AF17-4051-BAFE-B76FBE4E2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94" y="1825625"/>
            <a:ext cx="10564906" cy="4895850"/>
          </a:xfrm>
        </p:spPr>
        <p:txBody>
          <a:bodyPr/>
          <a:lstStyle/>
          <a:p>
            <a:r>
              <a:rPr lang="en-US" dirty="0"/>
              <a:t>A line from a resource (dot) to a process indicates an assignment.</a:t>
            </a:r>
          </a:p>
          <a:p>
            <a:r>
              <a:rPr lang="en-US" dirty="0"/>
              <a:t>A line from a process to a resource (rectangle) indicates a request.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1D7B23-528D-49E1-955F-45A1C20AD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13" y="2951869"/>
            <a:ext cx="3395435" cy="39061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2DF3759-122C-4C47-809E-A31A36C48382}"/>
              </a:ext>
            </a:extLst>
          </p:cNvPr>
          <p:cNvSpPr/>
          <p:nvPr/>
        </p:nvSpPr>
        <p:spPr>
          <a:xfrm>
            <a:off x="4810288" y="4355069"/>
            <a:ext cx="68617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Each resource type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Ri</a:t>
            </a:r>
            <a:r>
              <a:rPr lang="en-US" sz="2800" dirty="0"/>
              <a:t> has </a:t>
            </a:r>
            <a:r>
              <a:rPr lang="en-US" sz="2800" dirty="0">
                <a:solidFill>
                  <a:schemeClr val="accent1"/>
                </a:solidFill>
              </a:rPr>
              <a:t>Wi</a:t>
            </a:r>
            <a:r>
              <a:rPr lang="en-US" sz="2800" dirty="0"/>
              <a:t> instances (dots).</a:t>
            </a:r>
          </a:p>
        </p:txBody>
      </p:sp>
    </p:spTree>
    <p:extLst>
      <p:ext uri="{BB962C8B-B14F-4D97-AF65-F5344CB8AC3E}">
        <p14:creationId xmlns:p14="http://schemas.microsoft.com/office/powerpoint/2010/main" val="554018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7CC67-801E-4F0E-8F0D-A5E10858E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9369B-2677-4179-9BE9-82EBC0362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If a graph contains no cycles</a:t>
            </a:r>
          </a:p>
          <a:p>
            <a:pPr lvl="1"/>
            <a:r>
              <a:rPr lang="en-US" sz="2800" dirty="0"/>
              <a:t>No deadlock</a:t>
            </a:r>
          </a:p>
          <a:p>
            <a:r>
              <a:rPr lang="en-US" sz="3200" dirty="0"/>
              <a:t>If a graph contains a cycle</a:t>
            </a:r>
          </a:p>
          <a:p>
            <a:pPr lvl="1"/>
            <a:r>
              <a:rPr lang="en-US" sz="2800" dirty="0">
                <a:solidFill>
                  <a:srgbClr val="179779"/>
                </a:solidFill>
                <a:latin typeface="Constantia"/>
              </a:rPr>
              <a:t>if only </a:t>
            </a:r>
            <a:r>
              <a:rPr lang="en-US" sz="2800" dirty="0">
                <a:solidFill>
                  <a:srgbClr val="751F1C"/>
                </a:solidFill>
                <a:latin typeface="Constantia"/>
              </a:rPr>
              <a:t>one</a:t>
            </a:r>
            <a:r>
              <a:rPr lang="en-US" sz="2800" dirty="0">
                <a:solidFill>
                  <a:srgbClr val="179779"/>
                </a:solidFill>
                <a:latin typeface="Constantia"/>
              </a:rPr>
              <a:t> instance of each resource type, then deadlock.</a:t>
            </a:r>
            <a:endParaRPr lang="en-US" sz="2800" dirty="0"/>
          </a:p>
          <a:p>
            <a:pPr lvl="1"/>
            <a:r>
              <a:rPr lang="en-US" sz="2800" dirty="0">
                <a:solidFill>
                  <a:srgbClr val="179779"/>
                </a:solidFill>
                <a:latin typeface="Constantia"/>
              </a:rPr>
              <a:t>if several instances per resource type, </a:t>
            </a:r>
            <a:r>
              <a:rPr lang="en-US" sz="2800" i="1" dirty="0">
                <a:solidFill>
                  <a:srgbClr val="C00000"/>
                </a:solidFill>
                <a:latin typeface="Constantia"/>
              </a:rPr>
              <a:t>possibility</a:t>
            </a:r>
            <a:r>
              <a:rPr lang="en-US" sz="2800" dirty="0">
                <a:solidFill>
                  <a:srgbClr val="EAEAEA"/>
                </a:solidFill>
                <a:latin typeface="Constantia"/>
              </a:rPr>
              <a:t> </a:t>
            </a:r>
            <a:r>
              <a:rPr lang="en-US" sz="2800" dirty="0">
                <a:solidFill>
                  <a:srgbClr val="179779"/>
                </a:solidFill>
                <a:latin typeface="Constantia"/>
              </a:rPr>
              <a:t>of deadlock.</a:t>
            </a:r>
            <a:endParaRPr lang="en-US" sz="28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473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Example</a:t>
            </a:r>
            <a:r>
              <a:rPr lang="en" dirty="0">
                <a:solidFill>
                  <a:srgbClr val="002B5B"/>
                </a:solidFill>
              </a:rPr>
              <a:t>: </a:t>
            </a:r>
            <a:r>
              <a:rPr lang="en" dirty="0">
                <a:solidFill>
                  <a:srgbClr val="DCB439"/>
                </a:solidFill>
              </a:rPr>
              <a:t>Dining Philosophers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15" name="Google Shape;115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/>
              <a:t>There are five philosophers eating dinner:</a:t>
            </a:r>
            <a:endParaRPr/>
          </a:p>
          <a:p>
            <a:pPr marL="0" indent="0">
              <a:lnSpc>
                <a:spcPct val="100000"/>
              </a:lnSpc>
              <a:buNone/>
            </a:pPr>
            <a:endParaRPr sz="2400"/>
          </a:p>
          <a:p>
            <a:pPr indent="-381000">
              <a:lnSpc>
                <a:spcPct val="100000"/>
              </a:lnSpc>
              <a:buSzPts val="2400"/>
            </a:pPr>
            <a:r>
              <a:rPr lang="en" sz="2400"/>
              <a:t>There are only five forks</a:t>
            </a:r>
            <a:br>
              <a:rPr lang="en" sz="2400"/>
            </a:br>
            <a:endParaRPr sz="240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/>
              <a:t>To eat, each person needs a left and right fork</a:t>
            </a:r>
            <a:br>
              <a:rPr lang="en" sz="2400"/>
            </a:br>
            <a:endParaRPr sz="240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/>
              <a:t>Need to ensure no deadlock, no one starves, and concurrency is high</a:t>
            </a:r>
            <a:endParaRPr sz="2400"/>
          </a:p>
        </p:txBody>
      </p:sp>
      <p:pic>
        <p:nvPicPr>
          <p:cNvPr id="117" name="Google Shape;117;p26" descr="dining-philosophers-problem-small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7000" y="1600199"/>
            <a:ext cx="2393850" cy="2401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90392370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19163</TotalTime>
  <Words>1348</Words>
  <Application>Microsoft Macintosh PowerPoint</Application>
  <PresentationFormat>Widescreen</PresentationFormat>
  <Paragraphs>133</Paragraphs>
  <Slides>18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Constantia</vt:lpstr>
      <vt:lpstr>Consolas</vt:lpstr>
      <vt:lpstr>Calibri Light</vt:lpstr>
      <vt:lpstr>Symbol</vt:lpstr>
      <vt:lpstr>StarSymbol</vt:lpstr>
      <vt:lpstr>Roboto Mono</vt:lpstr>
      <vt:lpstr>Calibri</vt:lpstr>
      <vt:lpstr>Arial</vt:lpstr>
      <vt:lpstr>Wingdings</vt:lpstr>
      <vt:lpstr>rose_themed</vt:lpstr>
      <vt:lpstr>CSSE 332 Deadlock and Starvation</vt:lpstr>
      <vt:lpstr>Outline</vt:lpstr>
      <vt:lpstr>Deadlock Problem</vt:lpstr>
      <vt:lpstr>Necessary condition for deadlock</vt:lpstr>
      <vt:lpstr>Necessary conditions for deadlock (cont.)</vt:lpstr>
      <vt:lpstr>Detecting Deadlock with RAG</vt:lpstr>
      <vt:lpstr>Resource Allocation Graph (RAG) (cont.)</vt:lpstr>
      <vt:lpstr>Basic facts</vt:lpstr>
      <vt:lpstr>Example: Dining Philosophers</vt:lpstr>
      <vt:lpstr>Bug: Dining Philosophers</vt:lpstr>
      <vt:lpstr>How to prevent deadlock</vt:lpstr>
      <vt:lpstr>Prevention: Circular Wait</vt:lpstr>
      <vt:lpstr>Activity</vt:lpstr>
      <vt:lpstr>Dining Philosophers Ordering Solution</vt:lpstr>
      <vt:lpstr>Prevention: Hold-and-wait</vt:lpstr>
      <vt:lpstr>Problem with Prevention</vt:lpstr>
      <vt:lpstr>Prevention: No preemption</vt:lpstr>
      <vt:lpstr>Prevention: Mutual exclusion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79</cp:revision>
  <cp:lastPrinted>2018-08-28T17:03:11Z</cp:lastPrinted>
  <dcterms:created xsi:type="dcterms:W3CDTF">2018-07-09T21:38:51Z</dcterms:created>
  <dcterms:modified xsi:type="dcterms:W3CDTF">2022-01-21T01:27:16Z</dcterms:modified>
</cp:coreProperties>
</file>

<file path=docProps/thumbnail.jpeg>
</file>